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Lst>
  <p:sldSz cx="18288000" cy="10287000"/>
  <p:notesSz cx="6858000" cy="9144000"/>
  <p:embeddedFontLst>
    <p:embeddedFont>
      <p:font typeface="Muli" panose="020B0604020202020204" charset="0"/>
      <p:regular r:id="rId7"/>
    </p:embeddedFont>
    <p:embeddedFont>
      <p:font typeface="Muli Bold" panose="020B0604020202020204" charset="0"/>
      <p:regular r:id="rId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59" d="100"/>
          <a:sy n="59" d="100"/>
        </p:scale>
        <p:origin x="42" y="42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2.fntdata"/><Relationship Id="rId3" Type="http://schemas.openxmlformats.org/officeDocument/2006/relationships/slide" Target="slides/slide2.xml"/><Relationship Id="rId7" Type="http://schemas.openxmlformats.org/officeDocument/2006/relationships/font" Target="fonts/font1.fntdata"/><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8/22/2025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8/22/2025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8/22/2025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8/22/2025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8/22/2025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8/22/2025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8/22/2025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8/22/2025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8/22/2025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8/22/2025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8/22/2025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8/22/2025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svg"/></Relationships>
</file>

<file path=ppt/slides/_rels/slide2.xml.rels><?xml version="1.0" encoding="UTF-8" standalone="yes"?>
<Relationships xmlns="http://schemas.openxmlformats.org/package/2006/relationships"><Relationship Id="rId3" Type="http://schemas.openxmlformats.org/officeDocument/2006/relationships/image" Target="../media/image9.svg"/><Relationship Id="rId7" Type="http://schemas.openxmlformats.org/officeDocument/2006/relationships/image" Target="../media/image13.sv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2.png"/><Relationship Id="rId7"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3.svg"/></Relationships>
</file>

<file path=ppt/slides/_rels/slide4.xml.rels><?xml version="1.0" encoding="UTF-8" standalone="yes"?>
<Relationships xmlns="http://schemas.openxmlformats.org/package/2006/relationships"><Relationship Id="rId3" Type="http://schemas.openxmlformats.org/officeDocument/2006/relationships/image" Target="../media/image9.svg"/><Relationship Id="rId7" Type="http://schemas.openxmlformats.org/officeDocument/2006/relationships/image" Target="../media/image13.sv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2.png"/><Relationship Id="rId7"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3.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a:stretch>
          </a:blipFill>
        </p:spPr>
        <p:txBody>
          <a:bodyPr/>
          <a:lstStyle/>
          <a:p>
            <a:endParaRPr lang="en-GB"/>
          </a:p>
        </p:txBody>
      </p:sp>
      <p:grpSp>
        <p:nvGrpSpPr>
          <p:cNvPr id="3" name="Group 3"/>
          <p:cNvGrpSpPr/>
          <p:nvPr/>
        </p:nvGrpSpPr>
        <p:grpSpPr>
          <a:xfrm rot="-7543497">
            <a:off x="11711706" y="-4405709"/>
            <a:ext cx="5345052" cy="21772153"/>
            <a:chOff x="0" y="0"/>
            <a:chExt cx="812800" cy="3310802"/>
          </a:xfrm>
        </p:grpSpPr>
        <p:sp>
          <p:nvSpPr>
            <p:cNvPr id="4" name="Freeform 4"/>
            <p:cNvSpPr/>
            <p:nvPr/>
          </p:nvSpPr>
          <p:spPr>
            <a:xfrm>
              <a:off x="0" y="0"/>
              <a:ext cx="812800" cy="3310801"/>
            </a:xfrm>
            <a:custGeom>
              <a:avLst/>
              <a:gdLst/>
              <a:ahLst/>
              <a:cxnLst/>
              <a:rect l="l" t="t" r="r" b="b"/>
              <a:pathLst>
                <a:path w="812800" h="3310801">
                  <a:moveTo>
                    <a:pt x="406400" y="3310801"/>
                  </a:moveTo>
                  <a:lnTo>
                    <a:pt x="812800" y="0"/>
                  </a:lnTo>
                  <a:lnTo>
                    <a:pt x="0" y="0"/>
                  </a:lnTo>
                  <a:lnTo>
                    <a:pt x="406400" y="3310801"/>
                  </a:lnTo>
                  <a:close/>
                </a:path>
              </a:pathLst>
            </a:custGeom>
            <a:solidFill>
              <a:srgbClr val="FFFFFF">
                <a:alpha val="29804"/>
              </a:srgbClr>
            </a:solidFill>
          </p:spPr>
          <p:txBody>
            <a:bodyPr/>
            <a:lstStyle/>
            <a:p>
              <a:endParaRPr lang="en-GB"/>
            </a:p>
          </p:txBody>
        </p:sp>
        <p:sp>
          <p:nvSpPr>
            <p:cNvPr id="5" name="TextBox 5"/>
            <p:cNvSpPr txBox="1"/>
            <p:nvPr/>
          </p:nvSpPr>
          <p:spPr>
            <a:xfrm>
              <a:off x="127000" y="188861"/>
              <a:ext cx="558800" cy="1584783"/>
            </a:xfrm>
            <a:prstGeom prst="rect">
              <a:avLst/>
            </a:prstGeom>
          </p:spPr>
          <p:txBody>
            <a:bodyPr lIns="50800" tIns="50800" rIns="50800" bIns="50800" rtlCol="0" anchor="ctr"/>
            <a:lstStyle/>
            <a:p>
              <a:pPr algn="ctr">
                <a:lnSpc>
                  <a:spcPts val="2659"/>
                </a:lnSpc>
              </a:pPr>
              <a:endParaRPr/>
            </a:p>
          </p:txBody>
        </p:sp>
      </p:grpSp>
      <p:sp>
        <p:nvSpPr>
          <p:cNvPr id="6" name="Freeform 6"/>
          <p:cNvSpPr/>
          <p:nvPr/>
        </p:nvSpPr>
        <p:spPr>
          <a:xfrm>
            <a:off x="12832755" y="613160"/>
            <a:ext cx="2151110" cy="2000532"/>
          </a:xfrm>
          <a:custGeom>
            <a:avLst/>
            <a:gdLst/>
            <a:ahLst/>
            <a:cxnLst/>
            <a:rect l="l" t="t" r="r" b="b"/>
            <a:pathLst>
              <a:path w="2151110" h="2000532">
                <a:moveTo>
                  <a:pt x="0" y="0"/>
                </a:moveTo>
                <a:lnTo>
                  <a:pt x="2151110" y="0"/>
                </a:lnTo>
                <a:lnTo>
                  <a:pt x="2151110" y="2000533"/>
                </a:lnTo>
                <a:lnTo>
                  <a:pt x="0" y="200053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7" name="Freeform 7"/>
          <p:cNvSpPr/>
          <p:nvPr/>
        </p:nvSpPr>
        <p:spPr>
          <a:xfrm>
            <a:off x="12832755" y="-1742390"/>
            <a:ext cx="2151110" cy="2000532"/>
          </a:xfrm>
          <a:custGeom>
            <a:avLst/>
            <a:gdLst/>
            <a:ahLst/>
            <a:cxnLst/>
            <a:rect l="l" t="t" r="r" b="b"/>
            <a:pathLst>
              <a:path w="2151110" h="2000532">
                <a:moveTo>
                  <a:pt x="0" y="0"/>
                </a:moveTo>
                <a:lnTo>
                  <a:pt x="2151110" y="0"/>
                </a:lnTo>
                <a:lnTo>
                  <a:pt x="2151110" y="2000533"/>
                </a:lnTo>
                <a:lnTo>
                  <a:pt x="0" y="200053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8" name="Freeform 8"/>
          <p:cNvSpPr/>
          <p:nvPr/>
        </p:nvSpPr>
        <p:spPr>
          <a:xfrm>
            <a:off x="15660496" y="9585220"/>
            <a:ext cx="2151110" cy="2000532"/>
          </a:xfrm>
          <a:custGeom>
            <a:avLst/>
            <a:gdLst/>
            <a:ahLst/>
            <a:cxnLst/>
            <a:rect l="l" t="t" r="r" b="b"/>
            <a:pathLst>
              <a:path w="2151110" h="2000532">
                <a:moveTo>
                  <a:pt x="0" y="0"/>
                </a:moveTo>
                <a:lnTo>
                  <a:pt x="2151110" y="0"/>
                </a:lnTo>
                <a:lnTo>
                  <a:pt x="2151110" y="2000533"/>
                </a:lnTo>
                <a:lnTo>
                  <a:pt x="0" y="200053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9" name="Freeform 9"/>
          <p:cNvSpPr/>
          <p:nvPr/>
        </p:nvSpPr>
        <p:spPr>
          <a:xfrm rot="218997">
            <a:off x="15686588" y="2169307"/>
            <a:ext cx="2167735" cy="888771"/>
          </a:xfrm>
          <a:custGeom>
            <a:avLst/>
            <a:gdLst/>
            <a:ahLst/>
            <a:cxnLst/>
            <a:rect l="l" t="t" r="r" b="b"/>
            <a:pathLst>
              <a:path w="2167735" h="888771">
                <a:moveTo>
                  <a:pt x="0" y="0"/>
                </a:moveTo>
                <a:lnTo>
                  <a:pt x="2167735" y="0"/>
                </a:lnTo>
                <a:lnTo>
                  <a:pt x="2167735" y="888771"/>
                </a:lnTo>
                <a:lnTo>
                  <a:pt x="0" y="888771"/>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p>
        </p:txBody>
      </p:sp>
      <p:sp>
        <p:nvSpPr>
          <p:cNvPr id="10" name="Freeform 10"/>
          <p:cNvSpPr/>
          <p:nvPr/>
        </p:nvSpPr>
        <p:spPr>
          <a:xfrm>
            <a:off x="7972173" y="6236275"/>
            <a:ext cx="2343655" cy="960898"/>
          </a:xfrm>
          <a:custGeom>
            <a:avLst/>
            <a:gdLst/>
            <a:ahLst/>
            <a:cxnLst/>
            <a:rect l="l" t="t" r="r" b="b"/>
            <a:pathLst>
              <a:path w="2343655" h="960898">
                <a:moveTo>
                  <a:pt x="0" y="0"/>
                </a:moveTo>
                <a:lnTo>
                  <a:pt x="2343654" y="0"/>
                </a:lnTo>
                <a:lnTo>
                  <a:pt x="2343654" y="960898"/>
                </a:lnTo>
                <a:lnTo>
                  <a:pt x="0" y="960898"/>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p>
        </p:txBody>
      </p:sp>
      <p:grpSp>
        <p:nvGrpSpPr>
          <p:cNvPr id="11" name="Group 11"/>
          <p:cNvGrpSpPr/>
          <p:nvPr/>
        </p:nvGrpSpPr>
        <p:grpSpPr>
          <a:xfrm>
            <a:off x="11248404" y="3602427"/>
            <a:ext cx="5755881" cy="5755881"/>
            <a:chOff x="0" y="0"/>
            <a:chExt cx="812800" cy="812800"/>
          </a:xfrm>
        </p:grpSpPr>
        <p:sp>
          <p:nvSpPr>
            <p:cNvPr id="12" name="Freeform 1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E6E6"/>
            </a:solidFill>
          </p:spPr>
          <p:txBody>
            <a:bodyPr/>
            <a:lstStyle/>
            <a:p>
              <a:endParaRPr lang="en-GB"/>
            </a:p>
          </p:txBody>
        </p:sp>
        <p:sp>
          <p:nvSpPr>
            <p:cNvPr id="13" name="TextBox 13"/>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sp>
        <p:nvSpPr>
          <p:cNvPr id="14" name="Freeform 14"/>
          <p:cNvSpPr/>
          <p:nvPr/>
        </p:nvSpPr>
        <p:spPr>
          <a:xfrm>
            <a:off x="12282350" y="4544414"/>
            <a:ext cx="3687990" cy="3871906"/>
          </a:xfrm>
          <a:custGeom>
            <a:avLst/>
            <a:gdLst/>
            <a:ahLst/>
            <a:cxnLst/>
            <a:rect l="l" t="t" r="r" b="b"/>
            <a:pathLst>
              <a:path w="3687990" h="3871906">
                <a:moveTo>
                  <a:pt x="0" y="0"/>
                </a:moveTo>
                <a:lnTo>
                  <a:pt x="3687990" y="0"/>
                </a:lnTo>
                <a:lnTo>
                  <a:pt x="3687990" y="3871906"/>
                </a:lnTo>
                <a:lnTo>
                  <a:pt x="0" y="3871906"/>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GB"/>
          </a:p>
        </p:txBody>
      </p:sp>
      <p:sp>
        <p:nvSpPr>
          <p:cNvPr id="15" name="TextBox 15"/>
          <p:cNvSpPr txBox="1"/>
          <p:nvPr/>
        </p:nvSpPr>
        <p:spPr>
          <a:xfrm>
            <a:off x="1028700" y="1104900"/>
            <a:ext cx="10826182" cy="2957076"/>
          </a:xfrm>
          <a:prstGeom prst="rect">
            <a:avLst/>
          </a:prstGeom>
        </p:spPr>
        <p:txBody>
          <a:bodyPr lIns="0" tIns="0" rIns="0" bIns="0" rtlCol="0" anchor="t">
            <a:spAutoFit/>
          </a:bodyPr>
          <a:lstStyle/>
          <a:p>
            <a:pPr algn="l">
              <a:lnSpc>
                <a:spcPts val="7799"/>
              </a:lnSpc>
            </a:pPr>
            <a:r>
              <a:rPr lang="en-US" sz="7090" b="1" spc="-70">
                <a:solidFill>
                  <a:srgbClr val="EF9246"/>
                </a:solidFill>
                <a:latin typeface="Muli Bold"/>
                <a:ea typeface="Muli Bold"/>
                <a:cs typeface="Muli Bold"/>
                <a:sym typeface="Muli Bold"/>
              </a:rPr>
              <a:t>Chapter 8: Email &amp; List Building Traffic Boost </a:t>
            </a:r>
          </a:p>
          <a:p>
            <a:pPr algn="l">
              <a:lnSpc>
                <a:spcPts val="7799"/>
              </a:lnSpc>
            </a:pPr>
            <a:endParaRPr lang="en-US" sz="7090" b="1" spc="-70">
              <a:solidFill>
                <a:srgbClr val="EF9246"/>
              </a:solidFill>
              <a:latin typeface="Muli Bold"/>
              <a:ea typeface="Muli Bold"/>
              <a:cs typeface="Muli Bold"/>
              <a:sym typeface="Muli Bo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F9246"/>
        </a:solidFill>
        <a:effectLst/>
      </p:bgPr>
    </p:bg>
    <p:spTree>
      <p:nvGrpSpPr>
        <p:cNvPr id="1" name=""/>
        <p:cNvGrpSpPr/>
        <p:nvPr/>
      </p:nvGrpSpPr>
      <p:grpSpPr>
        <a:xfrm>
          <a:off x="0" y="0"/>
          <a:ext cx="0" cy="0"/>
          <a:chOff x="0" y="0"/>
          <a:chExt cx="0" cy="0"/>
        </a:xfrm>
      </p:grpSpPr>
      <p:sp>
        <p:nvSpPr>
          <p:cNvPr id="2" name="Freeform 2"/>
          <p:cNvSpPr/>
          <p:nvPr/>
        </p:nvSpPr>
        <p:spPr>
          <a:xfrm>
            <a:off x="17537158" y="-395934"/>
            <a:ext cx="2151110" cy="2000532"/>
          </a:xfrm>
          <a:custGeom>
            <a:avLst/>
            <a:gdLst/>
            <a:ahLst/>
            <a:cxnLst/>
            <a:rect l="l" t="t" r="r" b="b"/>
            <a:pathLst>
              <a:path w="2151110" h="2000532">
                <a:moveTo>
                  <a:pt x="0" y="0"/>
                </a:moveTo>
                <a:lnTo>
                  <a:pt x="2151110" y="0"/>
                </a:lnTo>
                <a:lnTo>
                  <a:pt x="2151110" y="2000532"/>
                </a:lnTo>
                <a:lnTo>
                  <a:pt x="0" y="20005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3" name="Freeform 3"/>
          <p:cNvSpPr/>
          <p:nvPr/>
        </p:nvSpPr>
        <p:spPr>
          <a:xfrm>
            <a:off x="-1423555" y="9131216"/>
            <a:ext cx="2151110" cy="2000532"/>
          </a:xfrm>
          <a:custGeom>
            <a:avLst/>
            <a:gdLst/>
            <a:ahLst/>
            <a:cxnLst/>
            <a:rect l="l" t="t" r="r" b="b"/>
            <a:pathLst>
              <a:path w="2151110" h="2000532">
                <a:moveTo>
                  <a:pt x="0" y="0"/>
                </a:moveTo>
                <a:lnTo>
                  <a:pt x="2151110" y="0"/>
                </a:lnTo>
                <a:lnTo>
                  <a:pt x="2151110" y="2000533"/>
                </a:lnTo>
                <a:lnTo>
                  <a:pt x="0" y="200053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4" name="Group 4"/>
          <p:cNvGrpSpPr/>
          <p:nvPr/>
        </p:nvGrpSpPr>
        <p:grpSpPr>
          <a:xfrm rot="-10800000">
            <a:off x="17354188" y="9351240"/>
            <a:ext cx="720315" cy="720315"/>
            <a:chOff x="0" y="0"/>
            <a:chExt cx="960421" cy="960421"/>
          </a:xfrm>
        </p:grpSpPr>
        <p:sp>
          <p:nvSpPr>
            <p:cNvPr id="5" name="Freeform 5"/>
            <p:cNvSpPr/>
            <p:nvPr/>
          </p:nvSpPr>
          <p:spPr>
            <a:xfrm rot="-10800000">
              <a:off x="0" y="0"/>
              <a:ext cx="960421" cy="960421"/>
            </a:xfrm>
            <a:custGeom>
              <a:avLst/>
              <a:gdLst/>
              <a:ahLst/>
              <a:cxnLst/>
              <a:rect l="l" t="t" r="r" b="b"/>
              <a:pathLst>
                <a:path w="960421" h="960421">
                  <a:moveTo>
                    <a:pt x="0" y="0"/>
                  </a:moveTo>
                  <a:lnTo>
                    <a:pt x="960421" y="0"/>
                  </a:lnTo>
                  <a:lnTo>
                    <a:pt x="960421" y="960421"/>
                  </a:lnTo>
                  <a:lnTo>
                    <a:pt x="0" y="960421"/>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sp>
          <p:nvSpPr>
            <p:cNvPr id="6" name="Freeform 6"/>
            <p:cNvSpPr/>
            <p:nvPr/>
          </p:nvSpPr>
          <p:spPr>
            <a:xfrm>
              <a:off x="234750" y="234750"/>
              <a:ext cx="490920" cy="490920"/>
            </a:xfrm>
            <a:custGeom>
              <a:avLst/>
              <a:gdLst/>
              <a:ahLst/>
              <a:cxnLst/>
              <a:rect l="l" t="t" r="r" b="b"/>
              <a:pathLst>
                <a:path w="490920" h="490920">
                  <a:moveTo>
                    <a:pt x="0" y="0"/>
                  </a:moveTo>
                  <a:lnTo>
                    <a:pt x="490920" y="0"/>
                  </a:lnTo>
                  <a:lnTo>
                    <a:pt x="490920" y="490920"/>
                  </a:lnTo>
                  <a:lnTo>
                    <a:pt x="0" y="490920"/>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grpSp>
      <p:sp>
        <p:nvSpPr>
          <p:cNvPr id="7" name="TextBox 7"/>
          <p:cNvSpPr txBox="1"/>
          <p:nvPr/>
        </p:nvSpPr>
        <p:spPr>
          <a:xfrm>
            <a:off x="1028700" y="1976442"/>
            <a:ext cx="15939356" cy="5434330"/>
          </a:xfrm>
          <a:prstGeom prst="rect">
            <a:avLst/>
          </a:prstGeom>
        </p:spPr>
        <p:txBody>
          <a:bodyPr lIns="0" tIns="0" rIns="0" bIns="0" rtlCol="0" anchor="t">
            <a:spAutoFit/>
          </a:bodyPr>
          <a:lstStyle/>
          <a:p>
            <a:pPr algn="l">
              <a:lnSpc>
                <a:spcPts val="3919"/>
              </a:lnSpc>
            </a:pPr>
            <a:r>
              <a:rPr lang="en-US" sz="2799" dirty="0">
                <a:solidFill>
                  <a:srgbClr val="FFFFFF"/>
                </a:solidFill>
                <a:latin typeface="Muli"/>
                <a:ea typeface="Muli"/>
                <a:cs typeface="Muli"/>
                <a:sym typeface="Muli"/>
              </a:rPr>
              <a:t>Getting traffic is important, but if visitors leave and never return, you’re back at square one. That’s why list building is so powerful. Your email list lets you capture traffic and keep it. Once someone subscribes, you can reach them anytime without worrying about algorithms or ads.</a:t>
            </a:r>
          </a:p>
          <a:p>
            <a:pPr algn="l">
              <a:lnSpc>
                <a:spcPts val="3919"/>
              </a:lnSpc>
            </a:pPr>
            <a:endParaRPr lang="en-US" sz="2799" dirty="0">
              <a:solidFill>
                <a:srgbClr val="FFFFFF"/>
              </a:solidFill>
              <a:latin typeface="Muli"/>
              <a:ea typeface="Muli"/>
              <a:cs typeface="Muli"/>
              <a:sym typeface="Muli"/>
            </a:endParaRPr>
          </a:p>
          <a:p>
            <a:pPr algn="l">
              <a:lnSpc>
                <a:spcPts val="3919"/>
              </a:lnSpc>
            </a:pPr>
            <a:r>
              <a:rPr lang="en-US" sz="2799" dirty="0">
                <a:solidFill>
                  <a:srgbClr val="FFFFFF"/>
                </a:solidFill>
                <a:latin typeface="Muli"/>
                <a:ea typeface="Muli"/>
                <a:cs typeface="Muli"/>
                <a:sym typeface="Muli"/>
              </a:rPr>
              <a:t>Why Email Still Works</a:t>
            </a:r>
          </a:p>
          <a:p>
            <a:pPr algn="l">
              <a:lnSpc>
                <a:spcPts val="3919"/>
              </a:lnSpc>
            </a:pPr>
            <a:endParaRPr lang="en-US" sz="2799" dirty="0">
              <a:solidFill>
                <a:srgbClr val="FFFFFF"/>
              </a:solidFill>
              <a:latin typeface="Muli"/>
              <a:ea typeface="Muli"/>
              <a:cs typeface="Muli"/>
              <a:sym typeface="Muli"/>
            </a:endParaRPr>
          </a:p>
          <a:p>
            <a:pPr marL="604519" lvl="1" indent="-302260" algn="l">
              <a:lnSpc>
                <a:spcPts val="3919"/>
              </a:lnSpc>
              <a:buFont typeface="Arial"/>
              <a:buChar char="•"/>
            </a:pPr>
            <a:r>
              <a:rPr lang="en-US" sz="2799" dirty="0">
                <a:solidFill>
                  <a:srgbClr val="FFFFFF"/>
                </a:solidFill>
                <a:latin typeface="Muli"/>
                <a:ea typeface="Muli"/>
                <a:cs typeface="Muli"/>
                <a:sym typeface="Muli"/>
              </a:rPr>
              <a:t>You own it. Social platforms can change, but your list is yours.</a:t>
            </a:r>
          </a:p>
          <a:p>
            <a:pPr marL="604519" lvl="1" indent="-302260" algn="l">
              <a:lnSpc>
                <a:spcPts val="3919"/>
              </a:lnSpc>
              <a:buFont typeface="Arial"/>
              <a:buChar char="•"/>
            </a:pPr>
            <a:r>
              <a:rPr lang="en-US" sz="2799" dirty="0">
                <a:solidFill>
                  <a:srgbClr val="FFFFFF"/>
                </a:solidFill>
                <a:latin typeface="Muli"/>
                <a:ea typeface="Muli"/>
                <a:cs typeface="Muli"/>
                <a:sym typeface="Muli"/>
              </a:rPr>
              <a:t>Direct access. Emails land in inboxes without gatekeepers.</a:t>
            </a:r>
          </a:p>
          <a:p>
            <a:pPr marL="604519" lvl="1" indent="-302260" algn="l">
              <a:lnSpc>
                <a:spcPts val="3919"/>
              </a:lnSpc>
              <a:buFont typeface="Arial"/>
              <a:buChar char="•"/>
            </a:pPr>
            <a:r>
              <a:rPr lang="en-US" sz="2799" dirty="0">
                <a:solidFill>
                  <a:srgbClr val="FFFFFF"/>
                </a:solidFill>
                <a:latin typeface="Muli"/>
                <a:ea typeface="Muli"/>
                <a:cs typeface="Muli"/>
                <a:sym typeface="Muli"/>
              </a:rPr>
              <a:t>High engagement. People check email daily and are more likely to click.</a:t>
            </a:r>
          </a:p>
          <a:p>
            <a:pPr marL="604519" lvl="1" indent="-302260" algn="l">
              <a:lnSpc>
                <a:spcPts val="3919"/>
              </a:lnSpc>
              <a:buFont typeface="Arial"/>
              <a:buChar char="•"/>
            </a:pPr>
            <a:r>
              <a:rPr lang="en-US" sz="2799" dirty="0">
                <a:solidFill>
                  <a:srgbClr val="FFFFFF"/>
                </a:solidFill>
                <a:latin typeface="Muli"/>
                <a:ea typeface="Muli"/>
                <a:cs typeface="Muli"/>
                <a:sym typeface="Muli"/>
              </a:rPr>
              <a:t>Relationship building. Regular emails build trust over time.</a:t>
            </a:r>
          </a:p>
          <a:p>
            <a:pPr algn="l">
              <a:lnSpc>
                <a:spcPts val="3919"/>
              </a:lnSpc>
            </a:pPr>
            <a:endParaRPr lang="en-US" sz="2799" dirty="0">
              <a:solidFill>
                <a:srgbClr val="FFFFFF"/>
              </a:solidFill>
              <a:latin typeface="Muli"/>
              <a:ea typeface="Muli"/>
              <a:cs typeface="Muli"/>
              <a:sym typeface="Mul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fade">
                                      <p:cBhvr>
                                        <p:cTn id="12" dur="500"/>
                                        <p:tgtEl>
                                          <p:spTgt spid="7">
                                            <p:txEl>
                                              <p:pRg st="2" end="2"/>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animEffect transition="in" filter="fade">
                                      <p:cBhvr>
                                        <p:cTn id="15" dur="500"/>
                                        <p:tgtEl>
                                          <p:spTgt spid="7">
                                            <p:txEl>
                                              <p:pRg st="4" end="4"/>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5" end="5"/>
                                            </p:txEl>
                                          </p:spTgt>
                                        </p:tgtEl>
                                        <p:attrNameLst>
                                          <p:attrName>style.visibility</p:attrName>
                                        </p:attrNameLst>
                                      </p:cBhvr>
                                      <p:to>
                                        <p:strVal val="visible"/>
                                      </p:to>
                                    </p:set>
                                    <p:animEffect transition="in" filter="fade">
                                      <p:cBhvr>
                                        <p:cTn id="18" dur="500"/>
                                        <p:tgtEl>
                                          <p:spTgt spid="7">
                                            <p:txEl>
                                              <p:pRg st="5" end="5"/>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6" end="6"/>
                                            </p:txEl>
                                          </p:spTgt>
                                        </p:tgtEl>
                                        <p:attrNameLst>
                                          <p:attrName>style.visibility</p:attrName>
                                        </p:attrNameLst>
                                      </p:cBhvr>
                                      <p:to>
                                        <p:strVal val="visible"/>
                                      </p:to>
                                    </p:set>
                                    <p:animEffect transition="in" filter="fade">
                                      <p:cBhvr>
                                        <p:cTn id="21" dur="500"/>
                                        <p:tgtEl>
                                          <p:spTgt spid="7">
                                            <p:txEl>
                                              <p:pRg st="6" end="6"/>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
                                            <p:txEl>
                                              <p:pRg st="7" end="7"/>
                                            </p:txEl>
                                          </p:spTgt>
                                        </p:tgtEl>
                                        <p:attrNameLst>
                                          <p:attrName>style.visibility</p:attrName>
                                        </p:attrNameLst>
                                      </p:cBhvr>
                                      <p:to>
                                        <p:strVal val="visible"/>
                                      </p:to>
                                    </p:set>
                                    <p:animEffect transition="in" filter="fade">
                                      <p:cBhvr>
                                        <p:cTn id="24" dur="500"/>
                                        <p:tgtEl>
                                          <p:spTgt spid="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a:stretch>
          </a:blipFill>
        </p:spPr>
        <p:txBody>
          <a:bodyPr/>
          <a:lstStyle/>
          <a:p>
            <a:endParaRPr lang="en-GB"/>
          </a:p>
        </p:txBody>
      </p:sp>
      <p:sp>
        <p:nvSpPr>
          <p:cNvPr id="3" name="Freeform 3"/>
          <p:cNvSpPr/>
          <p:nvPr/>
        </p:nvSpPr>
        <p:spPr>
          <a:xfrm>
            <a:off x="17537158" y="-354890"/>
            <a:ext cx="2151110" cy="2000532"/>
          </a:xfrm>
          <a:custGeom>
            <a:avLst/>
            <a:gdLst/>
            <a:ahLst/>
            <a:cxnLst/>
            <a:rect l="l" t="t" r="r" b="b"/>
            <a:pathLst>
              <a:path w="2151110" h="2000532">
                <a:moveTo>
                  <a:pt x="0" y="0"/>
                </a:moveTo>
                <a:lnTo>
                  <a:pt x="2151110" y="0"/>
                </a:lnTo>
                <a:lnTo>
                  <a:pt x="2151110" y="2000532"/>
                </a:lnTo>
                <a:lnTo>
                  <a:pt x="0" y="200053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4" name="Freeform 4"/>
          <p:cNvSpPr/>
          <p:nvPr/>
        </p:nvSpPr>
        <p:spPr>
          <a:xfrm>
            <a:off x="-1462423" y="9156515"/>
            <a:ext cx="2151110" cy="2000532"/>
          </a:xfrm>
          <a:custGeom>
            <a:avLst/>
            <a:gdLst/>
            <a:ahLst/>
            <a:cxnLst/>
            <a:rect l="l" t="t" r="r" b="b"/>
            <a:pathLst>
              <a:path w="2151110" h="2000532">
                <a:moveTo>
                  <a:pt x="0" y="0"/>
                </a:moveTo>
                <a:lnTo>
                  <a:pt x="2151111" y="0"/>
                </a:lnTo>
                <a:lnTo>
                  <a:pt x="2151111" y="2000532"/>
                </a:lnTo>
                <a:lnTo>
                  <a:pt x="0" y="200053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5" name="TextBox 5"/>
          <p:cNvSpPr txBox="1"/>
          <p:nvPr/>
        </p:nvSpPr>
        <p:spPr>
          <a:xfrm>
            <a:off x="1028700" y="1588492"/>
            <a:ext cx="16125715" cy="6424930"/>
          </a:xfrm>
          <a:prstGeom prst="rect">
            <a:avLst/>
          </a:prstGeom>
        </p:spPr>
        <p:txBody>
          <a:bodyPr lIns="0" tIns="0" rIns="0" bIns="0" rtlCol="0" anchor="t">
            <a:spAutoFit/>
          </a:bodyPr>
          <a:lstStyle/>
          <a:p>
            <a:pPr algn="l">
              <a:lnSpc>
                <a:spcPts val="3919"/>
              </a:lnSpc>
            </a:pPr>
            <a:r>
              <a:rPr lang="en-US" sz="2799" dirty="0">
                <a:solidFill>
                  <a:srgbClr val="000000"/>
                </a:solidFill>
                <a:latin typeface="Muli"/>
                <a:ea typeface="Muli"/>
                <a:cs typeface="Muli"/>
                <a:sym typeface="Muli"/>
              </a:rPr>
              <a:t>Step 1: Create a Simple Lead Magnet</a:t>
            </a:r>
          </a:p>
          <a:p>
            <a:pPr algn="l">
              <a:lnSpc>
                <a:spcPts val="3919"/>
              </a:lnSpc>
            </a:pPr>
            <a:r>
              <a:rPr lang="en-US" sz="2799" dirty="0">
                <a:solidFill>
                  <a:srgbClr val="000000"/>
                </a:solidFill>
                <a:latin typeface="Muli"/>
                <a:ea typeface="Muli"/>
                <a:cs typeface="Muli"/>
                <a:sym typeface="Muli"/>
              </a:rPr>
              <a:t>Offer something valuable for free in exchange for an email. Keep it short, specific, and easy to consume. Examples:</a:t>
            </a:r>
          </a:p>
          <a:p>
            <a:pPr marL="604519" lvl="1" indent="-302260" algn="l">
              <a:lnSpc>
                <a:spcPts val="3919"/>
              </a:lnSpc>
              <a:buFont typeface="Arial"/>
              <a:buChar char="•"/>
            </a:pPr>
            <a:r>
              <a:rPr lang="en-US" sz="2799" dirty="0">
                <a:solidFill>
                  <a:srgbClr val="000000"/>
                </a:solidFill>
                <a:latin typeface="Muli"/>
                <a:ea typeface="Muli"/>
                <a:cs typeface="Muli"/>
                <a:sym typeface="Muli"/>
              </a:rPr>
              <a:t>A checklist (“5 steps to launch your first online store”)</a:t>
            </a:r>
          </a:p>
          <a:p>
            <a:pPr marL="604519" lvl="1" indent="-302260" algn="l">
              <a:lnSpc>
                <a:spcPts val="3919"/>
              </a:lnSpc>
              <a:buFont typeface="Arial"/>
              <a:buChar char="•"/>
            </a:pPr>
            <a:r>
              <a:rPr lang="en-US" sz="2799" dirty="0">
                <a:solidFill>
                  <a:srgbClr val="000000"/>
                </a:solidFill>
                <a:latin typeface="Muli"/>
                <a:ea typeface="Muli"/>
                <a:cs typeface="Muli"/>
                <a:sym typeface="Muli"/>
              </a:rPr>
              <a:t>A cheat sheet (“10 headlines that grab attention”)</a:t>
            </a:r>
          </a:p>
          <a:p>
            <a:pPr marL="604519" lvl="1" indent="-302260" algn="l">
              <a:lnSpc>
                <a:spcPts val="3919"/>
              </a:lnSpc>
              <a:buFont typeface="Arial"/>
              <a:buChar char="•"/>
            </a:pPr>
            <a:r>
              <a:rPr lang="en-US" sz="2799" dirty="0">
                <a:solidFill>
                  <a:srgbClr val="000000"/>
                </a:solidFill>
                <a:latin typeface="Muli"/>
                <a:ea typeface="Muli"/>
                <a:cs typeface="Muli"/>
                <a:sym typeface="Muli"/>
              </a:rPr>
              <a:t>A short guide or template</a:t>
            </a:r>
          </a:p>
          <a:p>
            <a:pPr algn="l">
              <a:lnSpc>
                <a:spcPts val="3919"/>
              </a:lnSpc>
            </a:pPr>
            <a:endParaRPr lang="en-US" sz="2799" dirty="0">
              <a:solidFill>
                <a:srgbClr val="000000"/>
              </a:solidFill>
              <a:latin typeface="Muli"/>
              <a:ea typeface="Muli"/>
              <a:cs typeface="Muli"/>
              <a:sym typeface="Muli"/>
            </a:endParaRPr>
          </a:p>
          <a:p>
            <a:pPr algn="l">
              <a:lnSpc>
                <a:spcPts val="3919"/>
              </a:lnSpc>
            </a:pPr>
            <a:r>
              <a:rPr lang="en-US" sz="2799" dirty="0">
                <a:solidFill>
                  <a:srgbClr val="000000"/>
                </a:solidFill>
                <a:latin typeface="Muli"/>
                <a:ea typeface="Muli"/>
                <a:cs typeface="Muli"/>
                <a:sym typeface="Muli"/>
              </a:rPr>
              <a:t>The goal is to solve one quick problem for your audience.</a:t>
            </a:r>
          </a:p>
          <a:p>
            <a:pPr algn="l">
              <a:lnSpc>
                <a:spcPts val="3919"/>
              </a:lnSpc>
            </a:pPr>
            <a:endParaRPr lang="en-US" sz="2799" dirty="0">
              <a:solidFill>
                <a:srgbClr val="000000"/>
              </a:solidFill>
              <a:latin typeface="Muli"/>
              <a:ea typeface="Muli"/>
              <a:cs typeface="Muli"/>
              <a:sym typeface="Muli"/>
            </a:endParaRPr>
          </a:p>
          <a:p>
            <a:pPr algn="l">
              <a:lnSpc>
                <a:spcPts val="3919"/>
              </a:lnSpc>
            </a:pPr>
            <a:r>
              <a:rPr lang="en-US" sz="2799" dirty="0">
                <a:solidFill>
                  <a:srgbClr val="000000"/>
                </a:solidFill>
                <a:latin typeface="Muli"/>
                <a:ea typeface="Muli"/>
                <a:cs typeface="Muli"/>
                <a:sym typeface="Muli"/>
              </a:rPr>
              <a:t>Step 2: Promote It Everywhere</a:t>
            </a:r>
          </a:p>
          <a:p>
            <a:pPr algn="l">
              <a:lnSpc>
                <a:spcPts val="3919"/>
              </a:lnSpc>
            </a:pPr>
            <a:r>
              <a:rPr lang="en-US" sz="2799" dirty="0">
                <a:solidFill>
                  <a:srgbClr val="000000"/>
                </a:solidFill>
                <a:latin typeface="Muli"/>
                <a:ea typeface="Muli"/>
                <a:cs typeface="Muli"/>
                <a:sym typeface="Muli"/>
              </a:rPr>
              <a:t>Add your lead magnet to your website, social media profiles, posts, and videos. The more you promote it, the faster your list grows.</a:t>
            </a:r>
          </a:p>
          <a:p>
            <a:pPr algn="l">
              <a:lnSpc>
                <a:spcPts val="3919"/>
              </a:lnSpc>
            </a:pPr>
            <a:endParaRPr lang="en-US" sz="2799" dirty="0">
              <a:solidFill>
                <a:srgbClr val="000000"/>
              </a:solidFill>
              <a:latin typeface="Muli"/>
              <a:ea typeface="Muli"/>
              <a:cs typeface="Muli"/>
              <a:sym typeface="Muli"/>
            </a:endParaRPr>
          </a:p>
        </p:txBody>
      </p:sp>
      <p:grpSp>
        <p:nvGrpSpPr>
          <p:cNvPr id="6" name="Group 6"/>
          <p:cNvGrpSpPr/>
          <p:nvPr/>
        </p:nvGrpSpPr>
        <p:grpSpPr>
          <a:xfrm rot="-10800000">
            <a:off x="17398290" y="9369790"/>
            <a:ext cx="720315" cy="720315"/>
            <a:chOff x="0" y="0"/>
            <a:chExt cx="960421" cy="960421"/>
          </a:xfrm>
        </p:grpSpPr>
        <p:sp>
          <p:nvSpPr>
            <p:cNvPr id="7" name="Freeform 7"/>
            <p:cNvSpPr/>
            <p:nvPr/>
          </p:nvSpPr>
          <p:spPr>
            <a:xfrm rot="-10800000">
              <a:off x="0" y="0"/>
              <a:ext cx="960421" cy="960421"/>
            </a:xfrm>
            <a:custGeom>
              <a:avLst/>
              <a:gdLst/>
              <a:ahLst/>
              <a:cxnLst/>
              <a:rect l="l" t="t" r="r" b="b"/>
              <a:pathLst>
                <a:path w="960421" h="960421">
                  <a:moveTo>
                    <a:pt x="0" y="0"/>
                  </a:moveTo>
                  <a:lnTo>
                    <a:pt x="960421" y="0"/>
                  </a:lnTo>
                  <a:lnTo>
                    <a:pt x="960421" y="960421"/>
                  </a:lnTo>
                  <a:lnTo>
                    <a:pt x="0" y="960421"/>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p>
          </p:txBody>
        </p:sp>
        <p:sp>
          <p:nvSpPr>
            <p:cNvPr id="8" name="Freeform 8"/>
            <p:cNvSpPr/>
            <p:nvPr/>
          </p:nvSpPr>
          <p:spPr>
            <a:xfrm>
              <a:off x="234750" y="234750"/>
              <a:ext cx="490920" cy="490920"/>
            </a:xfrm>
            <a:custGeom>
              <a:avLst/>
              <a:gdLst/>
              <a:ahLst/>
              <a:cxnLst/>
              <a:rect l="l" t="t" r="r" b="b"/>
              <a:pathLst>
                <a:path w="490920" h="490920">
                  <a:moveTo>
                    <a:pt x="0" y="0"/>
                  </a:moveTo>
                  <a:lnTo>
                    <a:pt x="490920" y="0"/>
                  </a:lnTo>
                  <a:lnTo>
                    <a:pt x="490920" y="490920"/>
                  </a:lnTo>
                  <a:lnTo>
                    <a:pt x="0" y="49092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GB"/>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Effect transition="in" filter="fade">
                                      <p:cBhvr>
                                        <p:cTn id="15" dur="500"/>
                                        <p:tgtEl>
                                          <p:spTgt spid="5">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3" end="3"/>
                                            </p:txEl>
                                          </p:spTgt>
                                        </p:tgtEl>
                                        <p:attrNameLst>
                                          <p:attrName>style.visibility</p:attrName>
                                        </p:attrNameLst>
                                      </p:cBhvr>
                                      <p:to>
                                        <p:strVal val="visible"/>
                                      </p:to>
                                    </p:set>
                                    <p:animEffect transition="in" filter="fade">
                                      <p:cBhvr>
                                        <p:cTn id="18" dur="500"/>
                                        <p:tgtEl>
                                          <p:spTgt spid="5">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animEffect transition="in" filter="fade">
                                      <p:cBhvr>
                                        <p:cTn id="21" dur="500"/>
                                        <p:tgtEl>
                                          <p:spTgt spid="5">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txEl>
                                              <p:pRg st="6" end="6"/>
                                            </p:txEl>
                                          </p:spTgt>
                                        </p:tgtEl>
                                        <p:attrNameLst>
                                          <p:attrName>style.visibility</p:attrName>
                                        </p:attrNameLst>
                                      </p:cBhvr>
                                      <p:to>
                                        <p:strVal val="visible"/>
                                      </p:to>
                                    </p:set>
                                    <p:animEffect transition="in" filter="fade">
                                      <p:cBhvr>
                                        <p:cTn id="26" dur="500"/>
                                        <p:tgtEl>
                                          <p:spTgt spid="5">
                                            <p:txEl>
                                              <p:pRg st="6" end="6"/>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5">
                                            <p:txEl>
                                              <p:pRg st="8" end="8"/>
                                            </p:txEl>
                                          </p:spTgt>
                                        </p:tgtEl>
                                        <p:attrNameLst>
                                          <p:attrName>style.visibility</p:attrName>
                                        </p:attrNameLst>
                                      </p:cBhvr>
                                      <p:to>
                                        <p:strVal val="visible"/>
                                      </p:to>
                                    </p:set>
                                    <p:animEffect transition="in" filter="fade">
                                      <p:cBhvr>
                                        <p:cTn id="31" dur="500"/>
                                        <p:tgtEl>
                                          <p:spTgt spid="5">
                                            <p:txEl>
                                              <p:pRg st="8" end="8"/>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5">
                                            <p:txEl>
                                              <p:pRg st="9" end="9"/>
                                            </p:txEl>
                                          </p:spTgt>
                                        </p:tgtEl>
                                        <p:attrNameLst>
                                          <p:attrName>style.visibility</p:attrName>
                                        </p:attrNameLst>
                                      </p:cBhvr>
                                      <p:to>
                                        <p:strVal val="visible"/>
                                      </p:to>
                                    </p:set>
                                    <p:animEffect transition="in" filter="fade">
                                      <p:cBhvr>
                                        <p:cTn id="36" dur="500"/>
                                        <p:tgtEl>
                                          <p:spTgt spid="5">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F9246"/>
        </a:solidFill>
        <a:effectLst/>
      </p:bgPr>
    </p:bg>
    <p:spTree>
      <p:nvGrpSpPr>
        <p:cNvPr id="1" name=""/>
        <p:cNvGrpSpPr/>
        <p:nvPr/>
      </p:nvGrpSpPr>
      <p:grpSpPr>
        <a:xfrm>
          <a:off x="0" y="0"/>
          <a:ext cx="0" cy="0"/>
          <a:chOff x="0" y="0"/>
          <a:chExt cx="0" cy="0"/>
        </a:xfrm>
      </p:grpSpPr>
      <p:sp>
        <p:nvSpPr>
          <p:cNvPr id="2" name="Freeform 2"/>
          <p:cNvSpPr/>
          <p:nvPr/>
        </p:nvSpPr>
        <p:spPr>
          <a:xfrm>
            <a:off x="17537158" y="-395934"/>
            <a:ext cx="2151110" cy="2000532"/>
          </a:xfrm>
          <a:custGeom>
            <a:avLst/>
            <a:gdLst/>
            <a:ahLst/>
            <a:cxnLst/>
            <a:rect l="l" t="t" r="r" b="b"/>
            <a:pathLst>
              <a:path w="2151110" h="2000532">
                <a:moveTo>
                  <a:pt x="0" y="0"/>
                </a:moveTo>
                <a:lnTo>
                  <a:pt x="2151110" y="0"/>
                </a:lnTo>
                <a:lnTo>
                  <a:pt x="2151110" y="2000532"/>
                </a:lnTo>
                <a:lnTo>
                  <a:pt x="0" y="20005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3" name="Freeform 3"/>
          <p:cNvSpPr/>
          <p:nvPr/>
        </p:nvSpPr>
        <p:spPr>
          <a:xfrm>
            <a:off x="-1423555" y="9131216"/>
            <a:ext cx="2151110" cy="2000532"/>
          </a:xfrm>
          <a:custGeom>
            <a:avLst/>
            <a:gdLst/>
            <a:ahLst/>
            <a:cxnLst/>
            <a:rect l="l" t="t" r="r" b="b"/>
            <a:pathLst>
              <a:path w="2151110" h="2000532">
                <a:moveTo>
                  <a:pt x="0" y="0"/>
                </a:moveTo>
                <a:lnTo>
                  <a:pt x="2151110" y="0"/>
                </a:lnTo>
                <a:lnTo>
                  <a:pt x="2151110" y="2000533"/>
                </a:lnTo>
                <a:lnTo>
                  <a:pt x="0" y="200053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4" name="Group 4"/>
          <p:cNvGrpSpPr/>
          <p:nvPr/>
        </p:nvGrpSpPr>
        <p:grpSpPr>
          <a:xfrm rot="-10800000">
            <a:off x="17354188" y="9351240"/>
            <a:ext cx="720315" cy="720315"/>
            <a:chOff x="0" y="0"/>
            <a:chExt cx="960421" cy="960421"/>
          </a:xfrm>
        </p:grpSpPr>
        <p:sp>
          <p:nvSpPr>
            <p:cNvPr id="5" name="Freeform 5"/>
            <p:cNvSpPr/>
            <p:nvPr/>
          </p:nvSpPr>
          <p:spPr>
            <a:xfrm rot="-10800000">
              <a:off x="0" y="0"/>
              <a:ext cx="960421" cy="960421"/>
            </a:xfrm>
            <a:custGeom>
              <a:avLst/>
              <a:gdLst/>
              <a:ahLst/>
              <a:cxnLst/>
              <a:rect l="l" t="t" r="r" b="b"/>
              <a:pathLst>
                <a:path w="960421" h="960421">
                  <a:moveTo>
                    <a:pt x="0" y="0"/>
                  </a:moveTo>
                  <a:lnTo>
                    <a:pt x="960421" y="0"/>
                  </a:lnTo>
                  <a:lnTo>
                    <a:pt x="960421" y="960421"/>
                  </a:lnTo>
                  <a:lnTo>
                    <a:pt x="0" y="960421"/>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sp>
          <p:nvSpPr>
            <p:cNvPr id="6" name="Freeform 6"/>
            <p:cNvSpPr/>
            <p:nvPr/>
          </p:nvSpPr>
          <p:spPr>
            <a:xfrm>
              <a:off x="234750" y="234750"/>
              <a:ext cx="490920" cy="490920"/>
            </a:xfrm>
            <a:custGeom>
              <a:avLst/>
              <a:gdLst/>
              <a:ahLst/>
              <a:cxnLst/>
              <a:rect l="l" t="t" r="r" b="b"/>
              <a:pathLst>
                <a:path w="490920" h="490920">
                  <a:moveTo>
                    <a:pt x="0" y="0"/>
                  </a:moveTo>
                  <a:lnTo>
                    <a:pt x="490920" y="0"/>
                  </a:lnTo>
                  <a:lnTo>
                    <a:pt x="490920" y="490920"/>
                  </a:lnTo>
                  <a:lnTo>
                    <a:pt x="0" y="490920"/>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grpSp>
      <p:sp>
        <p:nvSpPr>
          <p:cNvPr id="7" name="TextBox 7"/>
          <p:cNvSpPr txBox="1"/>
          <p:nvPr/>
        </p:nvSpPr>
        <p:spPr>
          <a:xfrm>
            <a:off x="1071194" y="971550"/>
            <a:ext cx="15939356" cy="8406130"/>
          </a:xfrm>
          <a:prstGeom prst="rect">
            <a:avLst/>
          </a:prstGeom>
        </p:spPr>
        <p:txBody>
          <a:bodyPr lIns="0" tIns="0" rIns="0" bIns="0" rtlCol="0" anchor="t">
            <a:spAutoFit/>
          </a:bodyPr>
          <a:lstStyle/>
          <a:p>
            <a:pPr algn="l">
              <a:lnSpc>
                <a:spcPts val="3919"/>
              </a:lnSpc>
            </a:pPr>
            <a:r>
              <a:rPr lang="en-US" sz="2799" dirty="0">
                <a:solidFill>
                  <a:srgbClr val="FFFFFF"/>
                </a:solidFill>
                <a:latin typeface="Muli"/>
                <a:ea typeface="Muli"/>
                <a:cs typeface="Muli"/>
                <a:sym typeface="Muli"/>
              </a:rPr>
              <a:t>Step 3: Build a Follow-Up Sequence</a:t>
            </a:r>
          </a:p>
          <a:p>
            <a:pPr algn="l">
              <a:lnSpc>
                <a:spcPts val="3919"/>
              </a:lnSpc>
            </a:pPr>
            <a:r>
              <a:rPr lang="en-US" sz="2799" dirty="0">
                <a:solidFill>
                  <a:srgbClr val="FFFFFF"/>
                </a:solidFill>
                <a:latin typeface="Muli"/>
                <a:ea typeface="Muli"/>
                <a:cs typeface="Muli"/>
                <a:sym typeface="Muli"/>
              </a:rPr>
              <a:t>Don’t stop at collecting emails. Use a simple 3–5 email sequence to welcome new subscribers, deliver value, and introduce your offer. For example:</a:t>
            </a:r>
          </a:p>
          <a:p>
            <a:pPr algn="l">
              <a:lnSpc>
                <a:spcPts val="3919"/>
              </a:lnSpc>
            </a:pPr>
            <a:endParaRPr lang="en-US" sz="2799" dirty="0">
              <a:solidFill>
                <a:srgbClr val="FFFFFF"/>
              </a:solidFill>
              <a:latin typeface="Muli"/>
              <a:ea typeface="Muli"/>
              <a:cs typeface="Muli"/>
              <a:sym typeface="Muli"/>
            </a:endParaRPr>
          </a:p>
          <a:p>
            <a:pPr marL="604519" lvl="1" indent="-302260" algn="l">
              <a:lnSpc>
                <a:spcPts val="3919"/>
              </a:lnSpc>
              <a:buFont typeface="Arial"/>
              <a:buChar char="•"/>
            </a:pPr>
            <a:r>
              <a:rPr lang="en-US" sz="2799" dirty="0">
                <a:solidFill>
                  <a:srgbClr val="FFFFFF"/>
                </a:solidFill>
                <a:latin typeface="Muli"/>
                <a:ea typeface="Muli"/>
                <a:cs typeface="Muli"/>
                <a:sym typeface="Muli"/>
              </a:rPr>
              <a:t>Email 1: Deliver the lead magnet</a:t>
            </a:r>
          </a:p>
          <a:p>
            <a:pPr marL="604519" lvl="1" indent="-302260" algn="l">
              <a:lnSpc>
                <a:spcPts val="3919"/>
              </a:lnSpc>
              <a:buFont typeface="Arial"/>
              <a:buChar char="•"/>
            </a:pPr>
            <a:r>
              <a:rPr lang="en-US" sz="2799" dirty="0">
                <a:solidFill>
                  <a:srgbClr val="FFFFFF"/>
                </a:solidFill>
                <a:latin typeface="Muli"/>
                <a:ea typeface="Muli"/>
                <a:cs typeface="Muli"/>
                <a:sym typeface="Muli"/>
              </a:rPr>
              <a:t>Email 2: Share a tip or story</a:t>
            </a:r>
          </a:p>
          <a:p>
            <a:pPr marL="604519" lvl="1" indent="-302260" algn="l">
              <a:lnSpc>
                <a:spcPts val="3919"/>
              </a:lnSpc>
              <a:buFont typeface="Arial"/>
              <a:buChar char="•"/>
            </a:pPr>
            <a:r>
              <a:rPr lang="en-US" sz="2799" dirty="0">
                <a:solidFill>
                  <a:srgbClr val="FFFFFF"/>
                </a:solidFill>
                <a:latin typeface="Muli"/>
                <a:ea typeface="Muli"/>
                <a:cs typeface="Muli"/>
                <a:sym typeface="Muli"/>
              </a:rPr>
              <a:t>Email 3: Provide another piece of value and mention your product/service</a:t>
            </a:r>
          </a:p>
          <a:p>
            <a:pPr marL="604519" lvl="1" indent="-302260" algn="l">
              <a:lnSpc>
                <a:spcPts val="3919"/>
              </a:lnSpc>
              <a:buFont typeface="Arial"/>
              <a:buChar char="•"/>
            </a:pPr>
            <a:r>
              <a:rPr lang="en-US" sz="2799" dirty="0">
                <a:solidFill>
                  <a:srgbClr val="FFFFFF"/>
                </a:solidFill>
                <a:latin typeface="Muli"/>
                <a:ea typeface="Muli"/>
                <a:cs typeface="Muli"/>
                <a:sym typeface="Muli"/>
              </a:rPr>
              <a:t>Email 4: Share proof, testimonial, or result</a:t>
            </a:r>
          </a:p>
          <a:p>
            <a:pPr marL="604519" lvl="1" indent="-302260" algn="l">
              <a:lnSpc>
                <a:spcPts val="3919"/>
              </a:lnSpc>
              <a:buFont typeface="Arial"/>
              <a:buChar char="•"/>
            </a:pPr>
            <a:r>
              <a:rPr lang="en-US" sz="2799" dirty="0">
                <a:solidFill>
                  <a:srgbClr val="FFFFFF"/>
                </a:solidFill>
                <a:latin typeface="Muli"/>
                <a:ea typeface="Muli"/>
                <a:cs typeface="Muli"/>
                <a:sym typeface="Muli"/>
              </a:rPr>
              <a:t>Email 5: Invite them to take action</a:t>
            </a:r>
          </a:p>
          <a:p>
            <a:pPr algn="l">
              <a:lnSpc>
                <a:spcPts val="3919"/>
              </a:lnSpc>
            </a:pPr>
            <a:endParaRPr lang="en-US" sz="2799" dirty="0">
              <a:solidFill>
                <a:srgbClr val="FFFFFF"/>
              </a:solidFill>
              <a:latin typeface="Muli"/>
              <a:ea typeface="Muli"/>
              <a:cs typeface="Muli"/>
              <a:sym typeface="Muli"/>
            </a:endParaRPr>
          </a:p>
          <a:p>
            <a:pPr algn="l">
              <a:lnSpc>
                <a:spcPts val="3919"/>
              </a:lnSpc>
            </a:pPr>
            <a:r>
              <a:rPr lang="en-US" sz="2799" dirty="0">
                <a:solidFill>
                  <a:srgbClr val="FFFFFF"/>
                </a:solidFill>
                <a:latin typeface="Muli"/>
                <a:ea typeface="Muli"/>
                <a:cs typeface="Muli"/>
                <a:sym typeface="Muli"/>
              </a:rPr>
              <a:t>This builds trust and moves subscribers closer to becoming customers.</a:t>
            </a:r>
          </a:p>
          <a:p>
            <a:pPr algn="l">
              <a:lnSpc>
                <a:spcPts val="3919"/>
              </a:lnSpc>
            </a:pPr>
            <a:endParaRPr lang="en-US" sz="2799" dirty="0">
              <a:solidFill>
                <a:srgbClr val="FFFFFF"/>
              </a:solidFill>
              <a:latin typeface="Muli"/>
              <a:ea typeface="Muli"/>
              <a:cs typeface="Muli"/>
              <a:sym typeface="Muli"/>
            </a:endParaRPr>
          </a:p>
          <a:p>
            <a:pPr algn="l">
              <a:lnSpc>
                <a:spcPts val="3919"/>
              </a:lnSpc>
            </a:pPr>
            <a:r>
              <a:rPr lang="en-US" sz="2799" dirty="0">
                <a:solidFill>
                  <a:srgbClr val="FFFFFF"/>
                </a:solidFill>
                <a:latin typeface="Muli"/>
                <a:ea typeface="Muli"/>
                <a:cs typeface="Muli"/>
                <a:sym typeface="Muli"/>
              </a:rPr>
              <a:t>Step 4: Use Email to Drive Ongoing Traffic</a:t>
            </a:r>
          </a:p>
          <a:p>
            <a:pPr algn="l">
              <a:lnSpc>
                <a:spcPts val="3919"/>
              </a:lnSpc>
            </a:pPr>
            <a:r>
              <a:rPr lang="en-US" sz="2799" dirty="0">
                <a:solidFill>
                  <a:srgbClr val="FFFFFF"/>
                </a:solidFill>
                <a:latin typeface="Muli"/>
                <a:ea typeface="Muli"/>
                <a:cs typeface="Muli"/>
                <a:sym typeface="Muli"/>
              </a:rPr>
              <a:t>Your email list isn’t just for selling. Use it to promote your latest blog posts, videos, or social content. This creates a cycle: traffic grows your list, and your list drives more traffic back to your content.</a:t>
            </a:r>
          </a:p>
          <a:p>
            <a:pPr algn="l">
              <a:lnSpc>
                <a:spcPts val="3919"/>
              </a:lnSpc>
            </a:pPr>
            <a:endParaRPr lang="en-US" sz="2799" dirty="0">
              <a:solidFill>
                <a:srgbClr val="FFFFFF"/>
              </a:solidFill>
              <a:latin typeface="Muli"/>
              <a:ea typeface="Muli"/>
              <a:cs typeface="Muli"/>
              <a:sym typeface="Mul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fade">
                                      <p:cBhvr>
                                        <p:cTn id="12" dur="500"/>
                                        <p:tgtEl>
                                          <p:spTgt spid="7">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animEffect transition="in" filter="fade">
                                      <p:cBhvr>
                                        <p:cTn id="15" dur="500"/>
                                        <p:tgtEl>
                                          <p:spTgt spid="7">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4" end="4"/>
                                            </p:txEl>
                                          </p:spTgt>
                                        </p:tgtEl>
                                        <p:attrNameLst>
                                          <p:attrName>style.visibility</p:attrName>
                                        </p:attrNameLst>
                                      </p:cBhvr>
                                      <p:to>
                                        <p:strVal val="visible"/>
                                      </p:to>
                                    </p:set>
                                    <p:animEffect transition="in" filter="fade">
                                      <p:cBhvr>
                                        <p:cTn id="18" dur="500"/>
                                        <p:tgtEl>
                                          <p:spTgt spid="7">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5" end="5"/>
                                            </p:txEl>
                                          </p:spTgt>
                                        </p:tgtEl>
                                        <p:attrNameLst>
                                          <p:attrName>style.visibility</p:attrName>
                                        </p:attrNameLst>
                                      </p:cBhvr>
                                      <p:to>
                                        <p:strVal val="visible"/>
                                      </p:to>
                                    </p:set>
                                    <p:animEffect transition="in" filter="fade">
                                      <p:cBhvr>
                                        <p:cTn id="21" dur="500"/>
                                        <p:tgtEl>
                                          <p:spTgt spid="7">
                                            <p:txEl>
                                              <p:pRg st="5" end="5"/>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
                                            <p:txEl>
                                              <p:pRg st="6" end="6"/>
                                            </p:txEl>
                                          </p:spTgt>
                                        </p:tgtEl>
                                        <p:attrNameLst>
                                          <p:attrName>style.visibility</p:attrName>
                                        </p:attrNameLst>
                                      </p:cBhvr>
                                      <p:to>
                                        <p:strVal val="visible"/>
                                      </p:to>
                                    </p:set>
                                    <p:animEffect transition="in" filter="fade">
                                      <p:cBhvr>
                                        <p:cTn id="24" dur="500"/>
                                        <p:tgtEl>
                                          <p:spTgt spid="7">
                                            <p:txEl>
                                              <p:pRg st="6" end="6"/>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7">
                                            <p:txEl>
                                              <p:pRg st="7" end="7"/>
                                            </p:txEl>
                                          </p:spTgt>
                                        </p:tgtEl>
                                        <p:attrNameLst>
                                          <p:attrName>style.visibility</p:attrName>
                                        </p:attrNameLst>
                                      </p:cBhvr>
                                      <p:to>
                                        <p:strVal val="visible"/>
                                      </p:to>
                                    </p:set>
                                    <p:animEffect transition="in" filter="fade">
                                      <p:cBhvr>
                                        <p:cTn id="27" dur="500"/>
                                        <p:tgtEl>
                                          <p:spTgt spid="7">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
                                            <p:txEl>
                                              <p:pRg st="9" end="9"/>
                                            </p:txEl>
                                          </p:spTgt>
                                        </p:tgtEl>
                                        <p:attrNameLst>
                                          <p:attrName>style.visibility</p:attrName>
                                        </p:attrNameLst>
                                      </p:cBhvr>
                                      <p:to>
                                        <p:strVal val="visible"/>
                                      </p:to>
                                    </p:set>
                                    <p:animEffect transition="in" filter="fade">
                                      <p:cBhvr>
                                        <p:cTn id="32" dur="500"/>
                                        <p:tgtEl>
                                          <p:spTgt spid="7">
                                            <p:txEl>
                                              <p:pRg st="9" end="9"/>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txEl>
                                              <p:pRg st="11" end="11"/>
                                            </p:txEl>
                                          </p:spTgt>
                                        </p:tgtEl>
                                        <p:attrNameLst>
                                          <p:attrName>style.visibility</p:attrName>
                                        </p:attrNameLst>
                                      </p:cBhvr>
                                      <p:to>
                                        <p:strVal val="visible"/>
                                      </p:to>
                                    </p:set>
                                    <p:animEffect transition="in" filter="fade">
                                      <p:cBhvr>
                                        <p:cTn id="37" dur="500"/>
                                        <p:tgtEl>
                                          <p:spTgt spid="7">
                                            <p:txEl>
                                              <p:pRg st="11" end="1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7">
                                            <p:txEl>
                                              <p:pRg st="12" end="12"/>
                                            </p:txEl>
                                          </p:spTgt>
                                        </p:tgtEl>
                                        <p:attrNameLst>
                                          <p:attrName>style.visibility</p:attrName>
                                        </p:attrNameLst>
                                      </p:cBhvr>
                                      <p:to>
                                        <p:strVal val="visible"/>
                                      </p:to>
                                    </p:set>
                                    <p:animEffect transition="in" filter="fade">
                                      <p:cBhvr>
                                        <p:cTn id="42" dur="500"/>
                                        <p:tgtEl>
                                          <p:spTgt spid="7">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a:stretch>
          </a:blipFill>
        </p:spPr>
        <p:txBody>
          <a:bodyPr/>
          <a:lstStyle/>
          <a:p>
            <a:endParaRPr lang="en-GB"/>
          </a:p>
        </p:txBody>
      </p:sp>
      <p:sp>
        <p:nvSpPr>
          <p:cNvPr id="3" name="Freeform 3"/>
          <p:cNvSpPr/>
          <p:nvPr/>
        </p:nvSpPr>
        <p:spPr>
          <a:xfrm>
            <a:off x="17537158" y="-354890"/>
            <a:ext cx="2151110" cy="2000532"/>
          </a:xfrm>
          <a:custGeom>
            <a:avLst/>
            <a:gdLst/>
            <a:ahLst/>
            <a:cxnLst/>
            <a:rect l="l" t="t" r="r" b="b"/>
            <a:pathLst>
              <a:path w="2151110" h="2000532">
                <a:moveTo>
                  <a:pt x="0" y="0"/>
                </a:moveTo>
                <a:lnTo>
                  <a:pt x="2151110" y="0"/>
                </a:lnTo>
                <a:lnTo>
                  <a:pt x="2151110" y="2000532"/>
                </a:lnTo>
                <a:lnTo>
                  <a:pt x="0" y="200053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4" name="Freeform 4"/>
          <p:cNvSpPr/>
          <p:nvPr/>
        </p:nvSpPr>
        <p:spPr>
          <a:xfrm>
            <a:off x="-1462423" y="9156515"/>
            <a:ext cx="2151110" cy="2000532"/>
          </a:xfrm>
          <a:custGeom>
            <a:avLst/>
            <a:gdLst/>
            <a:ahLst/>
            <a:cxnLst/>
            <a:rect l="l" t="t" r="r" b="b"/>
            <a:pathLst>
              <a:path w="2151110" h="2000532">
                <a:moveTo>
                  <a:pt x="0" y="0"/>
                </a:moveTo>
                <a:lnTo>
                  <a:pt x="2151111" y="0"/>
                </a:lnTo>
                <a:lnTo>
                  <a:pt x="2151111" y="2000532"/>
                </a:lnTo>
                <a:lnTo>
                  <a:pt x="0" y="200053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5" name="TextBox 5"/>
          <p:cNvSpPr txBox="1"/>
          <p:nvPr/>
        </p:nvSpPr>
        <p:spPr>
          <a:xfrm>
            <a:off x="1028700" y="1070580"/>
            <a:ext cx="16125715" cy="8406130"/>
          </a:xfrm>
          <a:prstGeom prst="rect">
            <a:avLst/>
          </a:prstGeom>
        </p:spPr>
        <p:txBody>
          <a:bodyPr lIns="0" tIns="0" rIns="0" bIns="0" rtlCol="0" anchor="t">
            <a:spAutoFit/>
          </a:bodyPr>
          <a:lstStyle/>
          <a:p>
            <a:pPr algn="l">
              <a:lnSpc>
                <a:spcPts val="3919"/>
              </a:lnSpc>
            </a:pPr>
            <a:r>
              <a:rPr lang="en-US" sz="2799" dirty="0">
                <a:solidFill>
                  <a:srgbClr val="000000"/>
                </a:solidFill>
                <a:latin typeface="Muli"/>
                <a:ea typeface="Muli"/>
                <a:cs typeface="Muli"/>
                <a:sym typeface="Muli"/>
              </a:rPr>
              <a:t>The 60-Minute Email Sprint</a:t>
            </a:r>
          </a:p>
          <a:p>
            <a:pPr algn="l">
              <a:lnSpc>
                <a:spcPts val="3919"/>
              </a:lnSpc>
            </a:pPr>
            <a:r>
              <a:rPr lang="en-US" sz="2799" dirty="0">
                <a:solidFill>
                  <a:srgbClr val="000000"/>
                </a:solidFill>
                <a:latin typeface="Muli"/>
                <a:ea typeface="Muli"/>
                <a:cs typeface="Muli"/>
                <a:sym typeface="Muli"/>
              </a:rPr>
              <a:t>Here’s how to set up your foundation in one hour:</a:t>
            </a:r>
          </a:p>
          <a:p>
            <a:pPr algn="l">
              <a:lnSpc>
                <a:spcPts val="3919"/>
              </a:lnSpc>
            </a:pPr>
            <a:endParaRPr lang="en-US" sz="2799" dirty="0">
              <a:solidFill>
                <a:srgbClr val="000000"/>
              </a:solidFill>
              <a:latin typeface="Muli"/>
              <a:ea typeface="Muli"/>
              <a:cs typeface="Muli"/>
              <a:sym typeface="Muli"/>
            </a:endParaRPr>
          </a:p>
          <a:p>
            <a:pPr marL="604519" lvl="1" indent="-302260" algn="l">
              <a:lnSpc>
                <a:spcPts val="3919"/>
              </a:lnSpc>
              <a:buFont typeface="Arial"/>
              <a:buChar char="•"/>
            </a:pPr>
            <a:r>
              <a:rPr lang="en-US" sz="2799" dirty="0">
                <a:solidFill>
                  <a:srgbClr val="000000"/>
                </a:solidFill>
                <a:latin typeface="Muli"/>
                <a:ea typeface="Muli"/>
                <a:cs typeface="Muli"/>
                <a:sym typeface="Muli"/>
              </a:rPr>
              <a:t>20 minutes creating a simple lead magnet</a:t>
            </a:r>
          </a:p>
          <a:p>
            <a:pPr marL="604519" lvl="1" indent="-302260" algn="l">
              <a:lnSpc>
                <a:spcPts val="3919"/>
              </a:lnSpc>
              <a:buFont typeface="Arial"/>
              <a:buChar char="•"/>
            </a:pPr>
            <a:r>
              <a:rPr lang="en-US" sz="2799" dirty="0">
                <a:solidFill>
                  <a:srgbClr val="000000"/>
                </a:solidFill>
                <a:latin typeface="Muli"/>
                <a:ea typeface="Muli"/>
                <a:cs typeface="Muli"/>
                <a:sym typeface="Muli"/>
              </a:rPr>
              <a:t>20 minutes setting up a sign-up form or landing page</a:t>
            </a:r>
          </a:p>
          <a:p>
            <a:pPr marL="604519" lvl="1" indent="-302260" algn="l">
              <a:lnSpc>
                <a:spcPts val="3919"/>
              </a:lnSpc>
              <a:buFont typeface="Arial"/>
              <a:buChar char="•"/>
            </a:pPr>
            <a:r>
              <a:rPr lang="en-US" sz="2799" dirty="0">
                <a:solidFill>
                  <a:srgbClr val="000000"/>
                </a:solidFill>
                <a:latin typeface="Muli"/>
                <a:ea typeface="Muli"/>
                <a:cs typeface="Muli"/>
                <a:sym typeface="Muli"/>
              </a:rPr>
              <a:t>20 minutes writing your welcome email</a:t>
            </a:r>
          </a:p>
          <a:p>
            <a:pPr algn="l">
              <a:lnSpc>
                <a:spcPts val="3919"/>
              </a:lnSpc>
            </a:pPr>
            <a:endParaRPr lang="en-US" sz="2799" dirty="0">
              <a:solidFill>
                <a:srgbClr val="000000"/>
              </a:solidFill>
              <a:latin typeface="Muli"/>
              <a:ea typeface="Muli"/>
              <a:cs typeface="Muli"/>
              <a:sym typeface="Muli"/>
            </a:endParaRPr>
          </a:p>
          <a:p>
            <a:pPr algn="l">
              <a:lnSpc>
                <a:spcPts val="3919"/>
              </a:lnSpc>
            </a:pPr>
            <a:r>
              <a:rPr lang="en-US" sz="2799" dirty="0">
                <a:solidFill>
                  <a:srgbClr val="000000"/>
                </a:solidFill>
                <a:latin typeface="Muli"/>
                <a:ea typeface="Muli"/>
                <a:cs typeface="Muli"/>
                <a:sym typeface="Muli"/>
              </a:rPr>
              <a:t>In just one session, you’ll have a system in place to turn one-time visitors into long-term subscribers.</a:t>
            </a:r>
          </a:p>
          <a:p>
            <a:pPr algn="l">
              <a:lnSpc>
                <a:spcPts val="3919"/>
              </a:lnSpc>
            </a:pPr>
            <a:endParaRPr lang="en-US" sz="2799" dirty="0">
              <a:solidFill>
                <a:srgbClr val="000000"/>
              </a:solidFill>
              <a:latin typeface="Muli"/>
              <a:ea typeface="Muli"/>
              <a:cs typeface="Muli"/>
              <a:sym typeface="Muli"/>
            </a:endParaRPr>
          </a:p>
          <a:p>
            <a:pPr algn="l">
              <a:lnSpc>
                <a:spcPts val="3919"/>
              </a:lnSpc>
            </a:pPr>
            <a:r>
              <a:rPr lang="en-US" sz="2799" dirty="0">
                <a:solidFill>
                  <a:srgbClr val="000000"/>
                </a:solidFill>
                <a:latin typeface="Muli"/>
                <a:ea typeface="Muli"/>
                <a:cs typeface="Muli"/>
                <a:sym typeface="Muli"/>
              </a:rPr>
              <a:t>Traffic alone isn’t enough. You need a way to capture it and keep it. By building an email list with a simple lead magnet, promoting it everywhere, and setting up a short email sequence, you create a traffic system that grows stronger over time.</a:t>
            </a:r>
          </a:p>
          <a:p>
            <a:pPr algn="l">
              <a:lnSpc>
                <a:spcPts val="3919"/>
              </a:lnSpc>
            </a:pPr>
            <a:endParaRPr lang="en-US" sz="2799" dirty="0">
              <a:solidFill>
                <a:srgbClr val="000000"/>
              </a:solidFill>
              <a:latin typeface="Muli"/>
              <a:ea typeface="Muli"/>
              <a:cs typeface="Muli"/>
              <a:sym typeface="Muli"/>
            </a:endParaRPr>
          </a:p>
          <a:p>
            <a:pPr algn="l">
              <a:lnSpc>
                <a:spcPts val="3919"/>
              </a:lnSpc>
            </a:pPr>
            <a:r>
              <a:rPr lang="en-US" sz="2799" dirty="0">
                <a:solidFill>
                  <a:srgbClr val="000000"/>
                </a:solidFill>
                <a:latin typeface="Muli"/>
                <a:ea typeface="Muli"/>
                <a:cs typeface="Muli"/>
                <a:sym typeface="Muli"/>
              </a:rPr>
              <a:t>In the next chapter, we’ll explore how to automate your traffic flow so you don’t have to rely on manual effort every day.</a:t>
            </a:r>
          </a:p>
          <a:p>
            <a:pPr algn="l">
              <a:lnSpc>
                <a:spcPts val="3919"/>
              </a:lnSpc>
            </a:pPr>
            <a:endParaRPr lang="en-US" sz="2799" dirty="0">
              <a:solidFill>
                <a:srgbClr val="000000"/>
              </a:solidFill>
              <a:latin typeface="Muli"/>
              <a:ea typeface="Muli"/>
              <a:cs typeface="Muli"/>
              <a:sym typeface="Muli"/>
            </a:endParaRPr>
          </a:p>
        </p:txBody>
      </p:sp>
      <p:grpSp>
        <p:nvGrpSpPr>
          <p:cNvPr id="6" name="Group 6"/>
          <p:cNvGrpSpPr/>
          <p:nvPr/>
        </p:nvGrpSpPr>
        <p:grpSpPr>
          <a:xfrm rot="-10800000">
            <a:off x="17398290" y="9369790"/>
            <a:ext cx="720315" cy="720315"/>
            <a:chOff x="0" y="0"/>
            <a:chExt cx="960421" cy="960421"/>
          </a:xfrm>
        </p:grpSpPr>
        <p:sp>
          <p:nvSpPr>
            <p:cNvPr id="7" name="Freeform 7"/>
            <p:cNvSpPr/>
            <p:nvPr/>
          </p:nvSpPr>
          <p:spPr>
            <a:xfrm rot="-10800000">
              <a:off x="0" y="0"/>
              <a:ext cx="960421" cy="960421"/>
            </a:xfrm>
            <a:custGeom>
              <a:avLst/>
              <a:gdLst/>
              <a:ahLst/>
              <a:cxnLst/>
              <a:rect l="l" t="t" r="r" b="b"/>
              <a:pathLst>
                <a:path w="960421" h="960421">
                  <a:moveTo>
                    <a:pt x="0" y="0"/>
                  </a:moveTo>
                  <a:lnTo>
                    <a:pt x="960421" y="0"/>
                  </a:lnTo>
                  <a:lnTo>
                    <a:pt x="960421" y="960421"/>
                  </a:lnTo>
                  <a:lnTo>
                    <a:pt x="0" y="960421"/>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p>
          </p:txBody>
        </p:sp>
        <p:sp>
          <p:nvSpPr>
            <p:cNvPr id="8" name="Freeform 8"/>
            <p:cNvSpPr/>
            <p:nvPr/>
          </p:nvSpPr>
          <p:spPr>
            <a:xfrm>
              <a:off x="234750" y="234750"/>
              <a:ext cx="490920" cy="490920"/>
            </a:xfrm>
            <a:custGeom>
              <a:avLst/>
              <a:gdLst/>
              <a:ahLst/>
              <a:cxnLst/>
              <a:rect l="l" t="t" r="r" b="b"/>
              <a:pathLst>
                <a:path w="490920" h="490920">
                  <a:moveTo>
                    <a:pt x="0" y="0"/>
                  </a:moveTo>
                  <a:lnTo>
                    <a:pt x="490920" y="0"/>
                  </a:lnTo>
                  <a:lnTo>
                    <a:pt x="490920" y="490920"/>
                  </a:lnTo>
                  <a:lnTo>
                    <a:pt x="0" y="49092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GB"/>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animEffect transition="in" filter="fade">
                                      <p:cBhvr>
                                        <p:cTn id="15" dur="500"/>
                                        <p:tgtEl>
                                          <p:spTgt spid="5">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4" end="4"/>
                                            </p:txEl>
                                          </p:spTgt>
                                        </p:tgtEl>
                                        <p:attrNameLst>
                                          <p:attrName>style.visibility</p:attrName>
                                        </p:attrNameLst>
                                      </p:cBhvr>
                                      <p:to>
                                        <p:strVal val="visible"/>
                                      </p:to>
                                    </p:set>
                                    <p:animEffect transition="in" filter="fade">
                                      <p:cBhvr>
                                        <p:cTn id="18" dur="500"/>
                                        <p:tgtEl>
                                          <p:spTgt spid="5">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5" end="5"/>
                                            </p:txEl>
                                          </p:spTgt>
                                        </p:tgtEl>
                                        <p:attrNameLst>
                                          <p:attrName>style.visibility</p:attrName>
                                        </p:attrNameLst>
                                      </p:cBhvr>
                                      <p:to>
                                        <p:strVal val="visible"/>
                                      </p:to>
                                    </p:set>
                                    <p:animEffect transition="in" filter="fade">
                                      <p:cBhvr>
                                        <p:cTn id="21" dur="500"/>
                                        <p:tgtEl>
                                          <p:spTgt spid="5">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txEl>
                                              <p:pRg st="7" end="7"/>
                                            </p:txEl>
                                          </p:spTgt>
                                        </p:tgtEl>
                                        <p:attrNameLst>
                                          <p:attrName>style.visibility</p:attrName>
                                        </p:attrNameLst>
                                      </p:cBhvr>
                                      <p:to>
                                        <p:strVal val="visible"/>
                                      </p:to>
                                    </p:set>
                                    <p:animEffect transition="in" filter="fade">
                                      <p:cBhvr>
                                        <p:cTn id="26" dur="500"/>
                                        <p:tgtEl>
                                          <p:spTgt spid="5">
                                            <p:txEl>
                                              <p:pRg st="7" end="7"/>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5">
                                            <p:txEl>
                                              <p:pRg st="9" end="9"/>
                                            </p:txEl>
                                          </p:spTgt>
                                        </p:tgtEl>
                                        <p:attrNameLst>
                                          <p:attrName>style.visibility</p:attrName>
                                        </p:attrNameLst>
                                      </p:cBhvr>
                                      <p:to>
                                        <p:strVal val="visible"/>
                                      </p:to>
                                    </p:set>
                                    <p:animEffect transition="in" filter="fade">
                                      <p:cBhvr>
                                        <p:cTn id="31" dur="500"/>
                                        <p:tgtEl>
                                          <p:spTgt spid="5">
                                            <p:txEl>
                                              <p:pRg st="9" end="9"/>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5">
                                            <p:txEl>
                                              <p:pRg st="11" end="11"/>
                                            </p:txEl>
                                          </p:spTgt>
                                        </p:tgtEl>
                                        <p:attrNameLst>
                                          <p:attrName>style.visibility</p:attrName>
                                        </p:attrNameLst>
                                      </p:cBhvr>
                                      <p:to>
                                        <p:strVal val="visible"/>
                                      </p:to>
                                    </p:set>
                                    <p:animEffect transition="in" filter="fade">
                                      <p:cBhvr>
                                        <p:cTn id="36" dur="500"/>
                                        <p:tgtEl>
                                          <p:spTgt spid="5">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500</Words>
  <Application>Microsoft Office PowerPoint</Application>
  <PresentationFormat>Custom</PresentationFormat>
  <Paragraphs>44</Paragraphs>
  <Slides>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Muli</vt:lpstr>
      <vt:lpstr>Arial</vt:lpstr>
      <vt:lpstr>Muli Bold</vt:lpstr>
      <vt:lpstr>Calibri</vt:lpstr>
      <vt:lpstr>Office Theme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Copy of 60MTM: Chapter 7</dc:title>
  <cp:lastModifiedBy>Raj Sidhu</cp:lastModifiedBy>
  <cp:revision>2</cp:revision>
  <dcterms:created xsi:type="dcterms:W3CDTF">2006-08-16T00:00:00Z</dcterms:created>
  <dcterms:modified xsi:type="dcterms:W3CDTF">2025-08-22T09:29:42Z</dcterms:modified>
  <dc:identifier>DAGwyb-oUbc</dc:identifier>
</cp:coreProperties>
</file>